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15"/>
  </p:notesMasterIdLst>
  <p:handoutMasterIdLst>
    <p:handoutMasterId r:id="rId16"/>
  </p:handoutMasterIdLst>
  <p:sldIdLst>
    <p:sldId id="261" r:id="rId3"/>
    <p:sldId id="266" r:id="rId4"/>
    <p:sldId id="265" r:id="rId5"/>
    <p:sldId id="267" r:id="rId6"/>
    <p:sldId id="268" r:id="rId7"/>
    <p:sldId id="269" r:id="rId8"/>
    <p:sldId id="270" r:id="rId9"/>
    <p:sldId id="271" r:id="rId10"/>
    <p:sldId id="272" r:id="rId11"/>
    <p:sldId id="274" r:id="rId12"/>
    <p:sldId id="273" r:id="rId13"/>
    <p:sldId id="275" r:id="rId1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47" autoAdjust="0"/>
    <p:restoredTop sz="94652"/>
  </p:normalViewPr>
  <p:slideViewPr>
    <p:cSldViewPr snapToGrid="0" snapToObjects="1">
      <p:cViewPr varScale="1">
        <p:scale>
          <a:sx n="77" d="100"/>
          <a:sy n="77" d="100"/>
        </p:scale>
        <p:origin x="86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13-12-2018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13-12-2018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98E6-658A-6F4A-9C6E-7CA5504F0561}" type="datetime1">
              <a:rPr lang="en-US" smtClean="0"/>
              <a:t>12/13/2018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27397-991B-1441-AC62-21F6AC2CF6EB}" type="datetime1">
              <a:rPr lang="en-US" smtClean="0"/>
              <a:t>12/13/2018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C132-2AF4-AF46-BE97-EF1983F0350A}" type="datetime1">
              <a:rPr lang="en-US" smtClean="0"/>
              <a:t>12/13/2018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5FF30-71B0-0343-8207-A17CD4EF0914}" type="datetime1">
              <a:rPr lang="en-US" smtClean="0"/>
              <a:t>12/13/2018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D468-D330-FE43-94B9-E3473591D2A1}" type="datetime1">
              <a:rPr lang="en-US" smtClean="0"/>
              <a:t>12/13/2018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7D4-B1FA-A94E-82A0-3468AAF46585}" type="datetime1">
              <a:rPr lang="en-US" smtClean="0"/>
              <a:t>12/13/2018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9821E-0F66-F84A-83EE-A57B5DE51CDF}" type="datetime1">
              <a:rPr lang="en-US" smtClean="0"/>
              <a:t>12/13/2018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214F-E828-F741-BEA2-9A267AFD38DD}" type="datetime1">
              <a:rPr lang="en-US" smtClean="0"/>
              <a:t>12/13/2018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B6F3B-2DB6-A645-BCEB-8E12CBCD9D06}" type="datetime1">
              <a:rPr lang="en-US" smtClean="0"/>
              <a:t>12/13/2018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3BA70-BB07-3346-8472-50A06348186F}" type="datetime1">
              <a:rPr lang="en-US" smtClean="0"/>
              <a:t>12/13/2018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DAF45D5F-6B47-894B-8E1D-5E2F8557DE98}" type="datetime1">
              <a:rPr lang="en-US" smtClean="0"/>
              <a:t>12/13/2018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E064FFE-D75B-FB4D-8A79-960C050C041B}" type="datetime1">
              <a:rPr lang="en-US" smtClean="0"/>
              <a:t>12/13/2018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8" y="984998"/>
            <a:ext cx="8276453" cy="4024798"/>
          </a:xfrm>
        </p:spPr>
        <p:txBody>
          <a:bodyPr>
            <a:normAutofit/>
          </a:bodyPr>
          <a:lstStyle/>
          <a:p>
            <a:r>
              <a:rPr lang="en-US" dirty="0"/>
              <a:t>Counting and recognizing non-moving objects by means of image processing</a:t>
            </a:r>
            <a:br>
              <a:rPr lang="en-US" dirty="0"/>
            </a:b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8" y="5309673"/>
            <a:ext cx="7891107" cy="73018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Realised</a:t>
            </a:r>
            <a:r>
              <a:rPr lang="en-US" dirty="0"/>
              <a:t> by: 	Max </a:t>
            </a:r>
            <a:r>
              <a:rPr lang="en-US" dirty="0" err="1"/>
              <a:t>Beerten</a:t>
            </a:r>
            <a:r>
              <a:rPr lang="en-US" dirty="0"/>
              <a:t>, Brent De </a:t>
            </a:r>
            <a:r>
              <a:rPr lang="en-US" dirty="0" err="1"/>
              <a:t>Bleser</a:t>
            </a:r>
            <a:r>
              <a:rPr lang="en-US" dirty="0"/>
              <a:t>, </a:t>
            </a:r>
            <a:r>
              <a:rPr lang="en-US" dirty="0" err="1"/>
              <a:t>Wouter</a:t>
            </a:r>
            <a:r>
              <a:rPr lang="en-US" dirty="0"/>
              <a:t> </a:t>
            </a:r>
            <a:r>
              <a:rPr lang="en-US" dirty="0" err="1"/>
              <a:t>Devos</a:t>
            </a:r>
            <a:r>
              <a:rPr lang="en-US" dirty="0"/>
              <a:t>, </a:t>
            </a:r>
          </a:p>
          <a:p>
            <a:r>
              <a:rPr lang="en-US" dirty="0"/>
              <a:t>		Ben </a:t>
            </a:r>
            <a:r>
              <a:rPr lang="en-US" dirty="0" err="1"/>
              <a:t>Fidlers</a:t>
            </a:r>
            <a:r>
              <a:rPr lang="en-US" dirty="0"/>
              <a:t>, Simon </a:t>
            </a:r>
            <a:r>
              <a:rPr lang="en-US" dirty="0" err="1"/>
              <a:t>Gulix</a:t>
            </a:r>
            <a:r>
              <a:rPr lang="en-US" dirty="0"/>
              <a:t>, Tom Kerkhofs</a:t>
            </a:r>
          </a:p>
          <a:p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018E78-0B3C-0341-8E0B-A0B2E604B121}"/>
              </a:ext>
            </a:extLst>
          </p:cNvPr>
          <p:cNvSpPr txBox="1"/>
          <p:nvPr/>
        </p:nvSpPr>
        <p:spPr>
          <a:xfrm>
            <a:off x="10331534" y="91354"/>
            <a:ext cx="1686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ESAT 1A1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DFF7D-7E28-E44F-874C-AADCCF989A56}"/>
              </a:ext>
            </a:extLst>
          </p:cNvPr>
          <p:cNvSpPr txBox="1"/>
          <p:nvPr/>
        </p:nvSpPr>
        <p:spPr>
          <a:xfrm>
            <a:off x="7998033" y="661832"/>
            <a:ext cx="466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Co-titular: </a:t>
            </a:r>
            <a:r>
              <a:rPr lang="en-US" dirty="0" err="1">
                <a:solidFill>
                  <a:schemeClr val="bg1"/>
                </a:solidFill>
              </a:rPr>
              <a:t>Tinne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Tuytelaars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Coaches: </a:t>
            </a:r>
            <a:r>
              <a:rPr lang="en-US" dirty="0" err="1">
                <a:solidFill>
                  <a:schemeClr val="bg1"/>
                </a:solidFill>
              </a:rPr>
              <a:t>Xuanli</a:t>
            </a:r>
            <a:r>
              <a:rPr lang="en-US" dirty="0">
                <a:solidFill>
                  <a:schemeClr val="bg1"/>
                </a:solidFill>
              </a:rPr>
              <a:t> Chen &amp; José </a:t>
            </a:r>
            <a:r>
              <a:rPr lang="en-US" dirty="0" err="1">
                <a:solidFill>
                  <a:schemeClr val="bg1"/>
                </a:solidFill>
              </a:rPr>
              <a:t>Oramas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AFD4C73-2E3D-4960-913C-4485A170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119D462-8026-47F0-A2BB-E19B54FD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964D1AB-848E-444F-9979-8882D4AD682A}"/>
              </a:ext>
            </a:extLst>
          </p:cNvPr>
          <p:cNvSpPr txBox="1"/>
          <p:nvPr/>
        </p:nvSpPr>
        <p:spPr>
          <a:xfrm>
            <a:off x="96606" y="110413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1D8DB0"/>
                </a:solidFill>
              </a:rPr>
              <a:t>Loop </a:t>
            </a:r>
            <a:r>
              <a:rPr lang="nl-BE" dirty="0" err="1">
                <a:solidFill>
                  <a:srgbClr val="1D8DB0"/>
                </a:solidFill>
              </a:rPr>
              <a:t>through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every</a:t>
            </a:r>
            <a:r>
              <a:rPr lang="nl-BE" dirty="0">
                <a:solidFill>
                  <a:srgbClr val="1D8DB0"/>
                </a:solidFill>
              </a:rPr>
              <a:t> pixel: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pixel is black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Count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same</a:t>
            </a:r>
            <a:r>
              <a:rPr lang="nl-BE" dirty="0">
                <a:solidFill>
                  <a:srgbClr val="1D8DB0"/>
                </a:solidFill>
              </a:rPr>
              <a:t> pixels </a:t>
            </a:r>
            <a:r>
              <a:rPr lang="nl-BE" dirty="0" err="1">
                <a:solidFill>
                  <a:srgbClr val="1D8DB0"/>
                </a:solidFill>
              </a:rPr>
              <a:t>values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grid</a:t>
            </a:r>
            <a:endParaRPr lang="nl-BE" dirty="0">
              <a:solidFill>
                <a:srgbClr val="1D8DB0"/>
              </a:solidFill>
            </a:endParaRP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that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amount</a:t>
            </a:r>
            <a:r>
              <a:rPr lang="nl-BE" dirty="0">
                <a:solidFill>
                  <a:srgbClr val="1D8DB0"/>
                </a:solidFill>
              </a:rPr>
              <a:t> of pixels is big </a:t>
            </a:r>
            <a:r>
              <a:rPr lang="nl-BE" dirty="0" err="1">
                <a:solidFill>
                  <a:srgbClr val="1D8DB0"/>
                </a:solidFill>
              </a:rPr>
              <a:t>enough</a:t>
            </a:r>
            <a:endParaRPr lang="nl-BE" dirty="0">
              <a:solidFill>
                <a:srgbClr val="1D8DB0"/>
              </a:solidFill>
            </a:endParaRP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Search </a:t>
            </a:r>
            <a:r>
              <a:rPr lang="nl-BE" dirty="0" err="1">
                <a:solidFill>
                  <a:srgbClr val="1D8DB0"/>
                </a:solidFill>
              </a:rPr>
              <a:t>for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grid</a:t>
            </a:r>
            <a:br>
              <a:rPr lang="nl-BE" dirty="0">
                <a:solidFill>
                  <a:srgbClr val="1D8DB0"/>
                </a:solidFill>
              </a:rPr>
            </a:br>
            <a:r>
              <a:rPr lang="nl-BE" dirty="0">
                <a:solidFill>
                  <a:srgbClr val="1D8DB0"/>
                </a:solidFill>
              </a:rPr>
              <a:t>(No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found? -&gt; </a:t>
            </a:r>
            <a:r>
              <a:rPr lang="nl-BE" dirty="0" err="1">
                <a:solidFill>
                  <a:srgbClr val="1D8DB0"/>
                </a:solidFill>
              </a:rPr>
              <a:t>assign</a:t>
            </a:r>
            <a:r>
              <a:rPr lang="nl-BE" dirty="0">
                <a:solidFill>
                  <a:srgbClr val="1D8DB0"/>
                </a:solidFill>
              </a:rPr>
              <a:t> new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Place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in matrix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0558682-A00F-470B-B56B-AA6DA11E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848" y="111980"/>
            <a:ext cx="3431895" cy="33170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F6CC695-79E2-4422-A5FC-6A13173D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374" y="2370308"/>
            <a:ext cx="3533677" cy="341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4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40A3353-130C-447A-BC10-D4B78391B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660AE3D-0EDD-419E-A421-BBB31D06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AFE5F6-162E-451C-9344-6AF17F84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6: </a:t>
            </a:r>
            <a:r>
              <a:rPr lang="nl-BE" dirty="0" err="1"/>
              <a:t>Regrouping</a:t>
            </a:r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F694BCA-EF27-4F7E-891A-55A284D99275}"/>
              </a:ext>
            </a:extLst>
          </p:cNvPr>
          <p:cNvSpPr txBox="1"/>
          <p:nvPr/>
        </p:nvSpPr>
        <p:spPr>
          <a:xfrm>
            <a:off x="574800" y="1152405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1D8DB0"/>
                </a:solidFill>
              </a:rPr>
              <a:t>Loop </a:t>
            </a:r>
            <a:r>
              <a:rPr lang="nl-BE" dirty="0" err="1">
                <a:solidFill>
                  <a:srgbClr val="1D8DB0"/>
                </a:solidFill>
              </a:rPr>
              <a:t>through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every</a:t>
            </a:r>
            <a:r>
              <a:rPr lang="nl-BE" dirty="0">
                <a:solidFill>
                  <a:srgbClr val="1D8DB0"/>
                </a:solidFill>
              </a:rPr>
              <a:t> pixel (right-top </a:t>
            </a:r>
            <a:r>
              <a:rPr lang="nl-BE" dirty="0" err="1">
                <a:solidFill>
                  <a:srgbClr val="1D8DB0"/>
                </a:solidFill>
              </a:rPr>
              <a:t>to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left-bottom</a:t>
            </a:r>
            <a:r>
              <a:rPr lang="nl-BE" dirty="0">
                <a:solidFill>
                  <a:srgbClr val="1D8DB0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is </a:t>
            </a:r>
            <a:r>
              <a:rPr lang="nl-BE" dirty="0" err="1">
                <a:solidFill>
                  <a:srgbClr val="1D8DB0"/>
                </a:solidFill>
              </a:rPr>
              <a:t>not</a:t>
            </a:r>
            <a:r>
              <a:rPr lang="nl-BE" dirty="0">
                <a:solidFill>
                  <a:srgbClr val="1D8DB0"/>
                </a:solidFill>
              </a:rPr>
              <a:t> 0.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there</a:t>
            </a:r>
            <a:r>
              <a:rPr lang="nl-BE" dirty="0">
                <a:solidFill>
                  <a:srgbClr val="1D8DB0"/>
                </a:solidFill>
              </a:rPr>
              <a:t> is </a:t>
            </a:r>
            <a:r>
              <a:rPr lang="nl-BE" dirty="0" err="1">
                <a:solidFill>
                  <a:srgbClr val="1D8DB0"/>
                </a:solidFill>
              </a:rPr>
              <a:t>another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X-pixels below </a:t>
            </a:r>
            <a:r>
              <a:rPr lang="nl-BE" dirty="0" err="1">
                <a:solidFill>
                  <a:srgbClr val="1D8DB0"/>
                </a:solidFill>
              </a:rPr>
              <a:t>this</a:t>
            </a:r>
            <a:r>
              <a:rPr lang="nl-BE" dirty="0">
                <a:solidFill>
                  <a:srgbClr val="1D8DB0"/>
                </a:solidFill>
              </a:rPr>
              <a:t> pixel.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Replace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of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bottom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with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top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.</a:t>
            </a:r>
          </a:p>
          <a:p>
            <a:pPr marL="342900" indent="-342900" defTabSz="270000">
              <a:buAutoNum type="arabicParenR"/>
            </a:pPr>
            <a:endParaRPr lang="nl-BE" dirty="0">
              <a:solidFill>
                <a:srgbClr val="1D8DB0"/>
              </a:solidFill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2FA5E8C-680D-422C-9ED6-5C130DB9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94" y="1775791"/>
            <a:ext cx="6284706" cy="44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1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01A0DAA-524B-4364-A64B-EC312868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AF15F1-9093-47DB-89DE-E021EE9F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0168A91-F8FB-4EFC-8406-5227BA0F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7: </a:t>
            </a:r>
            <a:r>
              <a:rPr lang="nl-BE" dirty="0" err="1"/>
              <a:t>Drawing</a:t>
            </a:r>
            <a:r>
              <a:rPr lang="nl-BE" dirty="0"/>
              <a:t> </a:t>
            </a:r>
            <a:r>
              <a:rPr lang="nl-BE" dirty="0" err="1"/>
              <a:t>boundary</a:t>
            </a:r>
            <a:r>
              <a:rPr lang="nl-BE" dirty="0"/>
              <a:t> </a:t>
            </a:r>
            <a:r>
              <a:rPr lang="nl-BE" dirty="0" err="1"/>
              <a:t>boxes</a:t>
            </a:r>
            <a:r>
              <a:rPr lang="nl-BE" dirty="0"/>
              <a:t>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D1A3AA2-7AC4-41D6-B44A-03B9CE20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87" y="1102045"/>
            <a:ext cx="6573589" cy="510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08405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566876-A488-544D-B3CE-BF29D873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4DF15-0BEE-EC4D-A690-24AF2892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F2A9D6-E9B8-9543-AA19-E6C5187D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94144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EBC64267-A085-4137-BB23-5DCDD304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8989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00F1A5A-9F44-4880-B2FC-32C3CDC3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8989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3FE8E8D-4D2F-47BA-9656-3DB10B58DE2B}"/>
              </a:ext>
            </a:extLst>
          </p:cNvPr>
          <p:cNvSpPr txBox="1">
            <a:spLocks/>
          </p:cNvSpPr>
          <p:nvPr/>
        </p:nvSpPr>
        <p:spPr>
          <a:xfrm>
            <a:off x="219722" y="-45431"/>
            <a:ext cx="9875520" cy="135636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nl-BE" dirty="0"/>
              <a:t>Step 1: </a:t>
            </a:r>
            <a:r>
              <a:rPr lang="nl-BE" dirty="0" err="1"/>
              <a:t>Converting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greyscale</a:t>
            </a:r>
            <a:endParaRPr lang="nl-BE" dirty="0"/>
          </a:p>
        </p:txBody>
      </p:sp>
      <p:pic>
        <p:nvPicPr>
          <p:cNvPr id="6" name="Tijdelijke aanduiding voor inhoud 3">
            <a:extLst>
              <a:ext uri="{FF2B5EF4-FFF2-40B4-BE49-F238E27FC236}">
                <a16:creationId xmlns:a16="http://schemas.microsoft.com/office/drawing/2014/main" id="{3F372DFE-A709-406C-9C16-42BCC463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677" y="1044609"/>
            <a:ext cx="2643764" cy="186874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074D38B-BDE4-40F8-93F6-F15805F3E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" r="1878" b="3043"/>
          <a:stretch/>
        </p:blipFill>
        <p:spPr>
          <a:xfrm>
            <a:off x="0" y="2710038"/>
            <a:ext cx="3586579" cy="260810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292C0F4-4996-4FA7-9D5C-5B8C78164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309" y="3073951"/>
            <a:ext cx="2653675" cy="186874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0A606F5-008B-404C-B800-F64D496C1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062" y="5094415"/>
            <a:ext cx="2643763" cy="1844666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97A51264-C7B7-41FB-97B8-16D428221569}"/>
              </a:ext>
            </a:extLst>
          </p:cNvPr>
          <p:cNvCxnSpPr>
            <a:cxnSpLocks/>
          </p:cNvCxnSpPr>
          <p:nvPr/>
        </p:nvCxnSpPr>
        <p:spPr>
          <a:xfrm flipV="1">
            <a:off x="3746377" y="1978983"/>
            <a:ext cx="545957" cy="1802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237612FA-1BF4-4DA9-AE17-0EEF3F3FA20D}"/>
              </a:ext>
            </a:extLst>
          </p:cNvPr>
          <p:cNvCxnSpPr>
            <a:cxnSpLocks/>
          </p:cNvCxnSpPr>
          <p:nvPr/>
        </p:nvCxnSpPr>
        <p:spPr>
          <a:xfrm flipV="1">
            <a:off x="3746377" y="3781878"/>
            <a:ext cx="630300" cy="8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3BA29209-245F-4831-B199-59FEC6DD4A30}"/>
              </a:ext>
            </a:extLst>
          </p:cNvPr>
          <p:cNvCxnSpPr>
            <a:cxnSpLocks/>
          </p:cNvCxnSpPr>
          <p:nvPr/>
        </p:nvCxnSpPr>
        <p:spPr>
          <a:xfrm>
            <a:off x="3746377" y="3781878"/>
            <a:ext cx="594780" cy="235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B427EFDF-B5B2-4704-A43E-37397E7A3645}"/>
              </a:ext>
            </a:extLst>
          </p:cNvPr>
          <p:cNvSpPr txBox="1"/>
          <p:nvPr/>
        </p:nvSpPr>
        <p:spPr>
          <a:xfrm>
            <a:off x="3697554" y="1696928"/>
            <a:ext cx="78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AB42BC8-1FDE-4D1D-A42A-DCA3BE5D7D2B}"/>
              </a:ext>
            </a:extLst>
          </p:cNvPr>
          <p:cNvSpPr txBox="1"/>
          <p:nvPr/>
        </p:nvSpPr>
        <p:spPr>
          <a:xfrm>
            <a:off x="3697554" y="3382765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BA28A03-76FD-4E02-B1CA-69EE9FC6BB15}"/>
              </a:ext>
            </a:extLst>
          </p:cNvPr>
          <p:cNvSpPr txBox="1"/>
          <p:nvPr/>
        </p:nvSpPr>
        <p:spPr>
          <a:xfrm>
            <a:off x="3586579" y="5580464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Blue</a:t>
            </a: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FB8144BE-0DC2-4051-9731-FE928FF706D2}"/>
              </a:ext>
            </a:extLst>
          </p:cNvPr>
          <p:cNvCxnSpPr>
            <a:cxnSpLocks/>
          </p:cNvCxnSpPr>
          <p:nvPr/>
        </p:nvCxnSpPr>
        <p:spPr>
          <a:xfrm>
            <a:off x="7104784" y="2058874"/>
            <a:ext cx="693475" cy="172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C1624D92-A345-410E-A3E9-66507596F97C}"/>
              </a:ext>
            </a:extLst>
          </p:cNvPr>
          <p:cNvCxnSpPr>
            <a:cxnSpLocks/>
          </p:cNvCxnSpPr>
          <p:nvPr/>
        </p:nvCxnSpPr>
        <p:spPr>
          <a:xfrm>
            <a:off x="7167959" y="3854379"/>
            <a:ext cx="630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1A9161A5-E3DF-4791-92CF-340CA9A2F7D8}"/>
              </a:ext>
            </a:extLst>
          </p:cNvPr>
          <p:cNvCxnSpPr>
            <a:cxnSpLocks/>
          </p:cNvCxnSpPr>
          <p:nvPr/>
        </p:nvCxnSpPr>
        <p:spPr>
          <a:xfrm flipV="1">
            <a:off x="7136889" y="3942472"/>
            <a:ext cx="661370" cy="2191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9A896DBE-905D-4CCA-9260-86F94C3ED5CF}"/>
              </a:ext>
            </a:extLst>
          </p:cNvPr>
          <p:cNvSpPr txBox="1"/>
          <p:nvPr/>
        </p:nvSpPr>
        <p:spPr>
          <a:xfrm>
            <a:off x="7342930" y="2484831"/>
            <a:ext cx="107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0.2989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858A4EC-928D-4812-AB9E-A7807B132E11}"/>
              </a:ext>
            </a:extLst>
          </p:cNvPr>
          <p:cNvSpPr txBox="1"/>
          <p:nvPr/>
        </p:nvSpPr>
        <p:spPr>
          <a:xfrm>
            <a:off x="6970324" y="3404750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0.5870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84E67203-C713-4BC7-B918-5BA88300F8CD}"/>
              </a:ext>
            </a:extLst>
          </p:cNvPr>
          <p:cNvSpPr txBox="1"/>
          <p:nvPr/>
        </p:nvSpPr>
        <p:spPr>
          <a:xfrm>
            <a:off x="7451520" y="5155792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0.1140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80129E1A-C2BF-4148-828F-305BB19A5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9" t="4363" b="1870"/>
          <a:stretch/>
        </p:blipFill>
        <p:spPr>
          <a:xfrm>
            <a:off x="8391561" y="2854163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564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A4AE36F8-E6F6-4B3B-8E62-0F8272446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CFD9FC2-A5A3-43B7-A076-FBC0795D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AF29088-E53A-416D-BC59-8362D0EE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2: Blurring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D6DCD5D-95FF-4D97-86A9-EACB7CA36C5F}"/>
              </a:ext>
            </a:extLst>
          </p:cNvPr>
          <p:cNvSpPr txBox="1"/>
          <p:nvPr/>
        </p:nvSpPr>
        <p:spPr>
          <a:xfrm>
            <a:off x="517591" y="994952"/>
            <a:ext cx="478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1"/>
                </a:solidFill>
              </a:rPr>
              <a:t>First a </a:t>
            </a:r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blur</a:t>
            </a:r>
            <a:r>
              <a:rPr lang="nl-BE" dirty="0">
                <a:solidFill>
                  <a:schemeClr val="accent1"/>
                </a:solidFill>
              </a:rPr>
              <a:t>, </a:t>
            </a:r>
            <a:r>
              <a:rPr lang="nl-BE" dirty="0" err="1">
                <a:solidFill>
                  <a:schemeClr val="accent1"/>
                </a:solidFill>
              </a:rPr>
              <a:t>than</a:t>
            </a:r>
            <a:r>
              <a:rPr lang="nl-BE" dirty="0">
                <a:solidFill>
                  <a:schemeClr val="accent1"/>
                </a:solidFill>
              </a:rPr>
              <a:t> a </a:t>
            </a:r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blur</a:t>
            </a:r>
            <a:r>
              <a:rPr lang="nl-BE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EE62D01-621A-4756-A0E7-8E5B325B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804" y="3338055"/>
            <a:ext cx="2103452" cy="10517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9A34EDC-EA30-44B5-BF33-507EA5B06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" t="4363" b="1870"/>
          <a:stretch/>
        </p:blipFill>
        <p:spPr>
          <a:xfrm>
            <a:off x="1503744" y="2782847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D9D15A3-E95E-4EEA-94AD-1E5A2D45AA70}"/>
              </a:ext>
            </a:extLst>
          </p:cNvPr>
          <p:cNvSpPr txBox="1"/>
          <p:nvPr/>
        </p:nvSpPr>
        <p:spPr>
          <a:xfrm>
            <a:off x="4686299" y="3338055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855DD01-DC58-4E02-8E1C-8F2B823249DD}"/>
              </a:ext>
            </a:extLst>
          </p:cNvPr>
          <p:cNvSpPr txBox="1"/>
          <p:nvPr/>
        </p:nvSpPr>
        <p:spPr>
          <a:xfrm>
            <a:off x="7792048" y="3323302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2BA7A90E-B1A7-4C0A-AF46-A049612EA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106" y="3338055"/>
            <a:ext cx="1819906" cy="102050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590DB160-3F1C-4AE5-8279-EBB51B5D4C69}"/>
              </a:ext>
            </a:extLst>
          </p:cNvPr>
          <p:cNvSpPr txBox="1"/>
          <p:nvPr/>
        </p:nvSpPr>
        <p:spPr>
          <a:xfrm>
            <a:off x="6207018" y="2953970"/>
            <a:ext cx="147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189863D-45CF-49E1-8E15-EA7308715F83}"/>
              </a:ext>
            </a:extLst>
          </p:cNvPr>
          <p:cNvSpPr txBox="1"/>
          <p:nvPr/>
        </p:nvSpPr>
        <p:spPr>
          <a:xfrm>
            <a:off x="8802756" y="2926263"/>
            <a:ext cx="199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13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B0B28D21-E30D-4989-80D9-6BE52FF0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BB41EBA-E529-4469-8E44-711E2037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6CB34EF-DA99-46B4-9CE9-B4AF9D58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3: </a:t>
            </a:r>
            <a:r>
              <a:rPr lang="nl-BE" dirty="0" err="1"/>
              <a:t>Edge</a:t>
            </a:r>
            <a:r>
              <a:rPr lang="nl-BE" dirty="0"/>
              <a:t> </a:t>
            </a:r>
            <a:r>
              <a:rPr lang="nl-BE" dirty="0" err="1"/>
              <a:t>detection</a:t>
            </a:r>
            <a:endParaRPr lang="nl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F9C05514-92B8-47A7-8D3F-AC911FB18226}"/>
              </a:ext>
            </a:extLst>
          </p:cNvPr>
          <p:cNvSpPr txBox="1">
            <a:spLocks/>
          </p:cNvSpPr>
          <p:nvPr/>
        </p:nvSpPr>
        <p:spPr>
          <a:xfrm>
            <a:off x="3311372" y="2907108"/>
            <a:ext cx="1207362" cy="12391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/>
              <a:buNone/>
            </a:pPr>
            <a:r>
              <a:rPr lang="nl-BE" sz="80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1FB05A1-EAD1-4D67-BDBD-74D4C0C6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" t="4363" b="1870"/>
          <a:stretch/>
        </p:blipFill>
        <p:spPr>
          <a:xfrm>
            <a:off x="304004" y="2348555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44830B3F-DD5C-42CA-B8E8-B4C1B2350250}"/>
              </a:ext>
            </a:extLst>
          </p:cNvPr>
          <p:cNvSpPr txBox="1">
            <a:spLocks/>
          </p:cNvSpPr>
          <p:nvPr/>
        </p:nvSpPr>
        <p:spPr>
          <a:xfrm>
            <a:off x="7069587" y="2800868"/>
            <a:ext cx="1207362" cy="123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nl-BE" sz="8000" dirty="0"/>
              <a:t>=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DE53FBA-0D00-4404-A2B8-97DD14C4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52" y="1913471"/>
            <a:ext cx="3965666" cy="287192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D3036A8-4156-441A-8EAF-8F44EACCC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76" y="2829151"/>
            <a:ext cx="1968210" cy="110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5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E054F78-EDD7-4A0B-92B8-44276928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881BE1-9C7B-48D9-A59E-1E04DE28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1EABDE4-A397-45E5-A930-33F1D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Problem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convolutions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9FAA938-391C-4581-8750-6B9A6791E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" t="69400" r="83297" b="-311"/>
          <a:stretch/>
        </p:blipFill>
        <p:spPr>
          <a:xfrm>
            <a:off x="1510278" y="1884657"/>
            <a:ext cx="2377798" cy="330249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22EC8A7-6009-4BB5-A2E4-87D45E2D0445}"/>
              </a:ext>
            </a:extLst>
          </p:cNvPr>
          <p:cNvSpPr/>
          <p:nvPr/>
        </p:nvSpPr>
        <p:spPr>
          <a:xfrm>
            <a:off x="1367139" y="1829395"/>
            <a:ext cx="467139" cy="341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2E161F07-A5A7-4193-B809-075A256D6919}"/>
              </a:ext>
            </a:extLst>
          </p:cNvPr>
          <p:cNvSpPr/>
          <p:nvPr/>
        </p:nvSpPr>
        <p:spPr>
          <a:xfrm>
            <a:off x="4641574" y="3193003"/>
            <a:ext cx="3101008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Remove_boundary</a:t>
            </a:r>
            <a:r>
              <a:rPr lang="nl-BE" dirty="0"/>
              <a:t>()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24DEF80-D15A-4A64-8CD2-EE526FA0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" t="69399" r="83297" b="981"/>
          <a:stretch/>
        </p:blipFill>
        <p:spPr>
          <a:xfrm>
            <a:off x="8623124" y="1884656"/>
            <a:ext cx="2201737" cy="316442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0F3741D-4843-4E68-93BB-3FFFDCC37DF8}"/>
              </a:ext>
            </a:extLst>
          </p:cNvPr>
          <p:cNvSpPr txBox="1"/>
          <p:nvPr/>
        </p:nvSpPr>
        <p:spPr>
          <a:xfrm>
            <a:off x="8623123" y="1812568"/>
            <a:ext cx="2201737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00000000000000</a:t>
            </a:r>
          </a:p>
        </p:txBody>
      </p:sp>
    </p:spTree>
    <p:extLst>
      <p:ext uri="{BB962C8B-B14F-4D97-AF65-F5344CB8AC3E}">
        <p14:creationId xmlns:p14="http://schemas.microsoft.com/office/powerpoint/2010/main" val="182860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3F1D4DE9-F97A-407F-ADB3-38A54B0A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531EA19-FCCE-4C0A-BFE6-28C99389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C9D503D-D4F0-4FBC-8833-4B901B23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Step 4: </a:t>
            </a:r>
            <a:r>
              <a:rPr lang="nl-BE" dirty="0" err="1"/>
              <a:t>Thresholding</a:t>
            </a:r>
            <a:r>
              <a:rPr lang="nl-BE" dirty="0"/>
              <a:t> </a:t>
            </a:r>
            <a:r>
              <a:rPr lang="nl-BE" dirty="0" err="1"/>
              <a:t>edge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496343-F588-4D02-B4ED-DD9E9298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06" y="1076324"/>
            <a:ext cx="6937388" cy="489471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4029D2F-7671-455D-AAD4-E8DDA045253E}"/>
              </a:ext>
            </a:extLst>
          </p:cNvPr>
          <p:cNvSpPr txBox="1"/>
          <p:nvPr/>
        </p:nvSpPr>
        <p:spPr>
          <a:xfrm>
            <a:off x="0" y="5622400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Notice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white</a:t>
            </a:r>
            <a:r>
              <a:rPr lang="nl-BE" dirty="0"/>
              <a:t> border</a:t>
            </a:r>
          </a:p>
        </p:txBody>
      </p:sp>
    </p:spTree>
    <p:extLst>
      <p:ext uri="{BB962C8B-B14F-4D97-AF65-F5344CB8AC3E}">
        <p14:creationId xmlns:p14="http://schemas.microsoft.com/office/powerpoint/2010/main" val="946556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01D0181-894C-46D6-B45F-0EC7C883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C6453D9-D117-4121-90B5-9F0C1F84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05A5AD1-5952-4980-83BC-E3C8A0F2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5: </a:t>
            </a:r>
            <a:r>
              <a:rPr lang="nl-BE" dirty="0" err="1"/>
              <a:t>Grouping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F64B494-0D8E-491E-9F4F-779AC1DE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00" y="1155837"/>
            <a:ext cx="6926674" cy="48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90073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239</Words>
  <Application>Microsoft Office PowerPoint</Application>
  <PresentationFormat>Breedbeeld</PresentationFormat>
  <Paragraphs>74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KU Leuven</vt:lpstr>
      <vt:lpstr>KU Leuven Sedes</vt:lpstr>
      <vt:lpstr>Counting and recognizing non-moving objects by means of image processing </vt:lpstr>
      <vt:lpstr>Table of contents</vt:lpstr>
      <vt:lpstr>Test</vt:lpstr>
      <vt:lpstr>PowerPoint-presentatie</vt:lpstr>
      <vt:lpstr>Step 2: Blurring</vt:lpstr>
      <vt:lpstr>Step 3: Edge detection</vt:lpstr>
      <vt:lpstr>Problem with convolutions</vt:lpstr>
      <vt:lpstr>Step 4: Thresholding edge</vt:lpstr>
      <vt:lpstr>Step 5: Grouping</vt:lpstr>
      <vt:lpstr>PowerPoint-presentatie</vt:lpstr>
      <vt:lpstr>Step 6: Regrouping</vt:lpstr>
      <vt:lpstr>Step 7: Drawing boundary boxes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2018-12-13T15:56:08Z</dcterms:modified>
</cp:coreProperties>
</file>